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43"/>
  </p:handoutMasterIdLst>
  <p:sldIdLst>
    <p:sldId id="256" r:id="rId3"/>
    <p:sldId id="257" r:id="rId4"/>
    <p:sldId id="258" r:id="rId5"/>
    <p:sldId id="263" r:id="rId6"/>
    <p:sldId id="286" r:id="rId7"/>
    <p:sldId id="287" r:id="rId8"/>
    <p:sldId id="259" r:id="rId9"/>
    <p:sldId id="311" r:id="rId10"/>
    <p:sldId id="312" r:id="rId11"/>
    <p:sldId id="354" r:id="rId12"/>
    <p:sldId id="260" r:id="rId13"/>
    <p:sldId id="270" r:id="rId14"/>
    <p:sldId id="313" r:id="rId15"/>
    <p:sldId id="314" r:id="rId16"/>
    <p:sldId id="315" r:id="rId17"/>
    <p:sldId id="316" r:id="rId18"/>
    <p:sldId id="326" r:id="rId20"/>
    <p:sldId id="327" r:id="rId21"/>
    <p:sldId id="328" r:id="rId22"/>
    <p:sldId id="329" r:id="rId23"/>
    <p:sldId id="330" r:id="rId24"/>
    <p:sldId id="331" r:id="rId25"/>
    <p:sldId id="261" r:id="rId26"/>
    <p:sldId id="273" r:id="rId27"/>
    <p:sldId id="275" r:id="rId28"/>
    <p:sldId id="340" r:id="rId29"/>
    <p:sldId id="341" r:id="rId30"/>
    <p:sldId id="342" r:id="rId31"/>
    <p:sldId id="343" r:id="rId32"/>
    <p:sldId id="348" r:id="rId33"/>
    <p:sldId id="349" r:id="rId34"/>
    <p:sldId id="350" r:id="rId35"/>
    <p:sldId id="351" r:id="rId36"/>
    <p:sldId id="352" r:id="rId37"/>
    <p:sldId id="262" r:id="rId38"/>
    <p:sldId id="277" r:id="rId39"/>
    <p:sldId id="278" r:id="rId40"/>
    <p:sldId id="353" r:id="rId41"/>
    <p:sldId id="280" r:id="rId4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B9BD5"/>
    <a:srgbClr val="ED7D3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50" y="-1776"/>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2"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6649A0B-6E84-4D81-8BB5-3304024CC7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301750" y="2715895"/>
            <a:ext cx="6673850" cy="645160"/>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基于</a:t>
            </a:r>
            <a:r>
              <a:rPr lang="en-US" altLang="zh-CN" sz="3600" dirty="0">
                <a:ln w="6350">
                  <a:noFill/>
                </a:ln>
                <a:latin typeface="宋体" panose="02010600030101010101" pitchFamily="2" charset="-122"/>
                <a:ea typeface="宋体" panose="02010600030101010101" pitchFamily="2" charset="-122"/>
              </a:rPr>
              <a:t>B/S</a:t>
            </a:r>
            <a:r>
              <a:rPr lang="zh-CN" altLang="en-US" sz="3600" dirty="0">
                <a:ln w="6350">
                  <a:noFill/>
                </a:ln>
                <a:latin typeface="宋体" panose="02010600030101010101" pitchFamily="2" charset="-122"/>
                <a:ea typeface="宋体" panose="02010600030101010101" pitchFamily="2" charset="-122"/>
              </a:rPr>
              <a:t>的网上花卉销售系统</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025900" y="290122"/>
            <a:ext cx="1092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Console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descr="VGOX6W~Q)1S1HHY8ADW8591"/>
          <p:cNvPicPr>
            <a:picLocks noChangeAspect="1"/>
          </p:cNvPicPr>
          <p:nvPr/>
        </p:nvPicPr>
        <p:blipFill>
          <a:blip r:embed="rId1"/>
          <a:stretch>
            <a:fillRect/>
          </a:stretch>
        </p:blipFill>
        <p:spPr>
          <a:xfrm>
            <a:off x="2564130" y="806450"/>
            <a:ext cx="4017010" cy="4173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58" y="2290447"/>
            <a:ext cx="1547495" cy="193802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用户登录注册页面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花卉商品浏览页面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花卉购物车</a:t>
            </a: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收藏页面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花卉</a:t>
            </a: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搜索</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用户订单</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用户信息修改</a:t>
            </a:r>
            <a:endPar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Web</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2"/>
            <p:cNvSpPr>
              <a:spLocks noEditPoints="1"/>
            </p:cNvSpPr>
            <p:nvPr/>
          </p:nvSpPr>
          <p:spPr bwMode="auto">
            <a:xfrm>
              <a:off x="3143467" y="2252663"/>
              <a:ext cx="444082" cy="63817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370330" y="1132205"/>
            <a:ext cx="6602730" cy="2883535"/>
          </a:xfrm>
          <a:prstGeom prst="rect">
            <a:avLst/>
          </a:prstGeom>
        </p:spPr>
      </p:pic>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登录页面可以跳转到注册和忘记密码页面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注册页面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页面具有验证码，防止一定的恶意攻击</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70330" y="1128395"/>
            <a:ext cx="6755765" cy="280035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223"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953385" y="447103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主页面提供热门类型花卉，提供快速搜索功能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9760" y="833120"/>
            <a:ext cx="5365750" cy="3596640"/>
          </a:xfrm>
          <a:prstGeom prst="rect">
            <a:avLst/>
          </a:prstGeom>
        </p:spPr>
      </p:pic>
      <p:sp>
        <p:nvSpPr>
          <p:cNvPr id="6" name="TextBox 503"/>
          <p:cNvSpPr txBox="1"/>
          <p:nvPr/>
        </p:nvSpPr>
        <p:spPr>
          <a:xfrm>
            <a:off x="510540" y="1365250"/>
            <a:ext cx="1235710" cy="17684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左侧的快速搜索用类别是动态获取加载的。</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上分的搜索条是</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，可以加载在任意页面，提供复杂搜索功能。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858"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292350" y="4362450"/>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主页面下方提供</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个热门类别的花卉作为强推，每种类别可推有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42490" y="833120"/>
            <a:ext cx="4859655" cy="3374390"/>
          </a:xfrm>
          <a:prstGeom prst="rect">
            <a:avLst/>
          </a:prstGeom>
        </p:spPr>
      </p:pic>
      <p:sp>
        <p:nvSpPr>
          <p:cNvPr id="6" name="TextBox 503"/>
          <p:cNvSpPr txBox="1"/>
          <p:nvPr/>
        </p:nvSpPr>
        <p:spPr>
          <a:xfrm>
            <a:off x="511175" y="1403350"/>
            <a:ext cx="1631315"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个类别如：特价促销，</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其</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个花卉数据都根据数据库动态加载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花卉商品浏览页面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商品页面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页面显示花卉具体参数，可以加入购物车或直接购买下单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503"/>
          <p:cNvSpPr txBox="1"/>
          <p:nvPr/>
        </p:nvSpPr>
        <p:spPr>
          <a:xfrm>
            <a:off x="511175" y="1403350"/>
            <a:ext cx="1017905" cy="21882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花卉的名字，价格，图片等具体参数由花卉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动态获取加载。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    下方的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footer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一样可以加载到任意页面。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18005" y="833120"/>
            <a:ext cx="5508625" cy="3644265"/>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67996" y="83304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购物车页面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页面显示已添加到购物车的花卉，可以删除或直接下单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21790" y="1132205"/>
            <a:ext cx="6111240" cy="3323590"/>
          </a:xfrm>
          <a:prstGeom prst="rect">
            <a:avLst/>
          </a:prstGeom>
        </p:spPr>
      </p:pic>
      <p:sp>
        <p:nvSpPr>
          <p:cNvPr id="7" name="TextBox 503"/>
          <p:cNvSpPr txBox="1"/>
          <p:nvPr/>
        </p:nvSpPr>
        <p:spPr>
          <a:xfrm>
            <a:off x="511175" y="1403350"/>
            <a:ext cx="1017905"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商品页面添加到购物车的商品会在此显示</a:t>
            </a:r>
            <a:endPar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收藏页面</a:t>
            </a:r>
            <a:endParaRPr lang="zh-CN" b="1" dirty="0">
              <a:solidFill>
                <a:schemeClr val="accent2"/>
              </a:solidFill>
            </a:endParaRPr>
          </a:p>
        </p:txBody>
      </p:sp>
      <p:sp>
        <p:nvSpPr>
          <p:cNvPr id="24" name="TextBox 503"/>
          <p:cNvSpPr txBox="1"/>
          <p:nvPr/>
        </p:nvSpPr>
        <p:spPr>
          <a:xfrm>
            <a:off x="2362200" y="4023995"/>
            <a:ext cx="4558665" cy="5105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收藏</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页面类似购物车页面，显示已收藏的花卉大致参数，可以删除指定花卉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57985" y="1132205"/>
            <a:ext cx="6349365" cy="2433320"/>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a:t>
            </a:r>
            <a:r>
              <a:rPr lang="zh-CN" b="1" dirty="0" smtClean="0">
                <a:solidFill>
                  <a:schemeClr val="bg1">
                    <a:lumMod val="50000"/>
                  </a:schemeClr>
                </a:solidFill>
              </a:rPr>
              <a:t>搜索</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搜索页面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搜索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页面显示按条件查询到的花卉，可以点击搜索类别进行搜索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26073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搜索条件拼接在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url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中，提交到后台进行搜索，可以点击不同的搜索条件进行搜索，可以按照默认，销量，人气，价格进行排序，点击商品可以进入商品具体页面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85340" y="833120"/>
            <a:ext cx="4972050" cy="362775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92072" y="4328398"/>
            <a:ext cx="677883" cy="370556"/>
            <a:chOff x="6992070" y="4328397"/>
            <a:chExt cx="677883" cy="370556"/>
          </a:xfrm>
        </p:grpSpPr>
        <p:grpSp>
          <p:nvGrpSpPr>
            <p:cNvPr id="5" name="组合 4"/>
            <p:cNvGrpSpPr/>
            <p:nvPr/>
          </p:nvGrpSpPr>
          <p:grpSpPr>
            <a:xfrm>
              <a:off x="6992070" y="4328397"/>
              <a:ext cx="275466" cy="358793"/>
              <a:chOff x="3326607" y="2279650"/>
              <a:chExt cx="446087" cy="581026"/>
            </a:xfrm>
          </p:grpSpPr>
          <p:sp>
            <p:nvSpPr>
              <p:cNvPr id="1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组合 17"/>
              <p:cNvGrpSpPr/>
              <p:nvPr/>
            </p:nvGrpSpPr>
            <p:grpSpPr>
              <a:xfrm>
                <a:off x="3326607" y="2279650"/>
                <a:ext cx="446087" cy="581026"/>
                <a:chOff x="1493838" y="2298700"/>
                <a:chExt cx="446087" cy="581026"/>
              </a:xfrm>
            </p:grpSpPr>
            <p:sp>
              <p:nvSpPr>
                <p:cNvPr id="1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7322924" y="4406821"/>
              <a:ext cx="347029" cy="292132"/>
              <a:chOff x="2027238" y="2425700"/>
              <a:chExt cx="561975" cy="473075"/>
            </a:xfrm>
          </p:grpSpPr>
          <p:sp>
            <p:nvSpPr>
              <p:cNvPr id="7"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66"/>
          <p:cNvSpPr txBox="1"/>
          <p:nvPr/>
        </p:nvSpPr>
        <p:spPr>
          <a:xfrm>
            <a:off x="7815487" y="4252259"/>
            <a:ext cx="864096" cy="492443"/>
          </a:xfrm>
          <a:prstGeom prst="rect">
            <a:avLst/>
          </a:prstGeom>
          <a:noFill/>
        </p:spPr>
        <p:txBody>
          <a:bodyPr wrap="square" lIns="0" tIns="0" rIns="0" bIns="0" rtlCol="0">
            <a:spAutoFit/>
          </a:bodyPr>
          <a:lstStyle/>
          <a:p>
            <a:pPr algn="dist"/>
            <a:r>
              <a:rPr lang="zh-CN" altLang="en-US" sz="2000" dirty="0" smtClean="0">
                <a:ln w="6350">
                  <a:noFill/>
                </a:ln>
                <a:solidFill>
                  <a:srgbClr val="FF9101"/>
                </a:solidFill>
                <a:latin typeface="宋体" panose="02010600030101010101" pitchFamily="2" charset="-122"/>
                <a:ea typeface="宋体" panose="02010600030101010101" pitchFamily="2" charset="-122"/>
              </a:rPr>
              <a:t>目  录</a:t>
            </a:r>
            <a:endParaRPr lang="en-US" altLang="zh-CN" sz="2000" dirty="0">
              <a:ln w="6350">
                <a:noFill/>
              </a:ln>
              <a:solidFill>
                <a:srgbClr val="FF9101"/>
              </a:solidFill>
              <a:latin typeface="宋体" panose="02010600030101010101" pitchFamily="2" charset="-122"/>
              <a:ea typeface="宋体" panose="02010600030101010101" pitchFamily="2" charset="-122"/>
            </a:endParaRPr>
          </a:p>
          <a:p>
            <a:pPr algn="dist"/>
            <a:r>
              <a:rPr lang="en-US" altLang="zh-CN"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rPr>
              <a:t>CONTENTS</a:t>
            </a:r>
            <a:endParaRPr lang="zh-CN" altLang="en-US"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28" name="矩形 27"/>
          <p:cNvSpPr/>
          <p:nvPr/>
        </p:nvSpPr>
        <p:spPr>
          <a:xfrm>
            <a:off x="3756659" y="1922944"/>
            <a:ext cx="16306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详细设计说明书</a:t>
            </a:r>
            <a:r>
              <a:rPr lang="en-US" altLang="zh-CN" sz="1200" dirty="0">
                <a:ln w="6350">
                  <a:noFill/>
                </a:ln>
                <a:latin typeface="宋体" panose="02010600030101010101" pitchFamily="2" charset="-122"/>
                <a:ea typeface="宋体" panose="02010600030101010101" pitchFamily="2" charset="-122"/>
              </a:rPr>
              <a:t>(Web)</a:t>
            </a:r>
            <a:endParaRPr lang="en-US" altLang="zh-CN" sz="1200" dirty="0">
              <a:ln w="6350">
                <a:noFill/>
              </a:ln>
              <a:latin typeface="宋体" panose="02010600030101010101" pitchFamily="2" charset="-122"/>
              <a:ea typeface="宋体" panose="02010600030101010101" pitchFamily="2" charset="-122"/>
            </a:endParaRPr>
          </a:p>
        </p:txBody>
      </p:sp>
      <p:sp>
        <p:nvSpPr>
          <p:cNvPr id="29" name="矩形 28"/>
          <p:cNvSpPr/>
          <p:nvPr/>
        </p:nvSpPr>
        <p:spPr>
          <a:xfrm>
            <a:off x="2446865" y="1922944"/>
            <a:ext cx="9448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系统流程图</a:t>
            </a:r>
            <a:endParaRPr lang="zh-CN" altLang="zh-CN" sz="1200" dirty="0">
              <a:ln w="6350">
                <a:noFill/>
              </a:ln>
              <a:latin typeface="宋体" panose="02010600030101010101" pitchFamily="2" charset="-122"/>
              <a:ea typeface="宋体" panose="02010600030101010101" pitchFamily="2" charset="-122"/>
            </a:endParaRPr>
          </a:p>
        </p:txBody>
      </p:sp>
      <p:sp>
        <p:nvSpPr>
          <p:cNvPr id="30" name="矩形 29"/>
          <p:cNvSpPr/>
          <p:nvPr/>
        </p:nvSpPr>
        <p:spPr>
          <a:xfrm>
            <a:off x="697527" y="1922944"/>
            <a:ext cx="1138170" cy="275590"/>
          </a:xfrm>
          <a:prstGeom prst="rect">
            <a:avLst/>
          </a:prstGeom>
        </p:spPr>
        <p:txBody>
          <a:bodyPr wrap="square">
            <a:spAutoFit/>
          </a:bodyPr>
          <a:lstStyle/>
          <a:p>
            <a:pPr algn="ctr"/>
            <a:r>
              <a:rPr lang="zh-CN" altLang="zh-CN" sz="1200" dirty="0">
                <a:ln w="6350">
                  <a:noFill/>
                </a:ln>
                <a:latin typeface="宋体" panose="02010600030101010101" pitchFamily="2" charset="-122"/>
                <a:ea typeface="宋体" panose="02010600030101010101" pitchFamily="2" charset="-122"/>
              </a:rPr>
              <a:t>摘要</a:t>
            </a:r>
            <a:endParaRPr lang="zh-CN" altLang="zh-CN" sz="1200" dirty="0">
              <a:ln w="6350">
                <a:noFill/>
              </a:ln>
              <a:latin typeface="宋体" panose="02010600030101010101" pitchFamily="2" charset="-122"/>
              <a:ea typeface="宋体" panose="02010600030101010101" pitchFamily="2" charset="-122"/>
            </a:endParaRPr>
          </a:p>
        </p:txBody>
      </p:sp>
      <p:sp>
        <p:nvSpPr>
          <p:cNvPr id="31" name="矩形 30"/>
          <p:cNvSpPr/>
          <p:nvPr/>
        </p:nvSpPr>
        <p:spPr>
          <a:xfrm>
            <a:off x="7099328" y="1922944"/>
            <a:ext cx="1569660" cy="276999"/>
          </a:xfrm>
          <a:prstGeom prst="rect">
            <a:avLst/>
          </a:prstGeom>
        </p:spPr>
        <p:txBody>
          <a:bodyPr wrap="none">
            <a:spAutoFit/>
          </a:bodyPr>
          <a:lstStyle/>
          <a:p>
            <a:pPr algn="ctr"/>
            <a:r>
              <a:rPr lang="zh-CN" altLang="en-US" sz="1200" dirty="0">
                <a:ln w="6350">
                  <a:noFill/>
                </a:ln>
                <a:latin typeface="宋体" panose="02010600030101010101" pitchFamily="2" charset="-122"/>
                <a:ea typeface="宋体" panose="02010600030101010101" pitchFamily="2" charset="-122"/>
              </a:rPr>
              <a:t>相关建议与论文总结</a:t>
            </a:r>
            <a:endParaRPr lang="zh-CN" altLang="en-US" sz="1200" dirty="0">
              <a:ln w="6350">
                <a:noFill/>
              </a:ln>
              <a:latin typeface="宋体" panose="02010600030101010101" pitchFamily="2" charset="-122"/>
              <a:ea typeface="宋体" panose="02010600030101010101" pitchFamily="2" charset="-122"/>
            </a:endParaRPr>
          </a:p>
        </p:txBody>
      </p:sp>
      <p:sp>
        <p:nvSpPr>
          <p:cNvPr id="32" name="矩形 31"/>
          <p:cNvSpPr/>
          <p:nvPr/>
        </p:nvSpPr>
        <p:spPr>
          <a:xfrm>
            <a:off x="5263724" y="1922944"/>
            <a:ext cx="19354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sym typeface="+mn-ea"/>
              </a:rPr>
              <a:t>详细设计说明书</a:t>
            </a:r>
            <a:r>
              <a:rPr lang="en-US" altLang="zh-CN" sz="1200" dirty="0">
                <a:ln w="6350">
                  <a:noFill/>
                </a:ln>
                <a:latin typeface="宋体" panose="02010600030101010101" pitchFamily="2" charset="-122"/>
                <a:ea typeface="宋体" panose="02010600030101010101" pitchFamily="2" charset="-122"/>
                <a:sym typeface="+mn-ea"/>
              </a:rPr>
              <a:t>(Console)</a:t>
            </a:r>
            <a:endParaRPr lang="zh-CN" altLang="en-US" sz="1200" dirty="0">
              <a:ln w="6350">
                <a:noFill/>
              </a:ln>
              <a:latin typeface="宋体" panose="02010600030101010101" pitchFamily="2" charset="-122"/>
              <a:ea typeface="宋体" panose="02010600030101010101" pitchFamily="2" charset="-122"/>
            </a:endParaRPr>
          </a:p>
        </p:txBody>
      </p:sp>
      <p:grpSp>
        <p:nvGrpSpPr>
          <p:cNvPr id="33" name="组合 32"/>
          <p:cNvGrpSpPr/>
          <p:nvPr/>
        </p:nvGrpSpPr>
        <p:grpSpPr>
          <a:xfrm>
            <a:off x="7554277" y="1082116"/>
            <a:ext cx="589338" cy="589338"/>
            <a:chOff x="7554277" y="1082116"/>
            <a:chExt cx="589338" cy="589338"/>
          </a:xfrm>
        </p:grpSpPr>
        <p:sp>
          <p:nvSpPr>
            <p:cNvPr id="34" name="椭圆 33"/>
            <p:cNvSpPr/>
            <p:nvPr/>
          </p:nvSpPr>
          <p:spPr>
            <a:xfrm>
              <a:off x="7554277"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7658704" y="1253622"/>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48994" y="1082116"/>
            <a:ext cx="589338" cy="589338"/>
            <a:chOff x="2648994" y="1082116"/>
            <a:chExt cx="589338" cy="589338"/>
          </a:xfrm>
        </p:grpSpPr>
        <p:sp>
          <p:nvSpPr>
            <p:cNvPr id="37" name="椭圆 36"/>
            <p:cNvSpPr/>
            <p:nvPr/>
          </p:nvSpPr>
          <p:spPr>
            <a:xfrm>
              <a:off x="2648994"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
            <p:cNvSpPr>
              <a:spLocks noEditPoints="1"/>
            </p:cNvSpPr>
            <p:nvPr/>
          </p:nvSpPr>
          <p:spPr bwMode="auto">
            <a:xfrm>
              <a:off x="2800042" y="1236153"/>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936795" y="1082116"/>
            <a:ext cx="589338" cy="589338"/>
            <a:chOff x="5936795" y="1082116"/>
            <a:chExt cx="589338" cy="589338"/>
          </a:xfrm>
        </p:grpSpPr>
        <p:sp>
          <p:nvSpPr>
            <p:cNvPr id="40" name="椭圆 39"/>
            <p:cNvSpPr/>
            <p:nvPr/>
          </p:nvSpPr>
          <p:spPr>
            <a:xfrm>
              <a:off x="5936795"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p:cNvSpPr>
              <a:spLocks noEditPoints="1"/>
            </p:cNvSpPr>
            <p:nvPr/>
          </p:nvSpPr>
          <p:spPr bwMode="auto">
            <a:xfrm>
              <a:off x="6108428" y="1220247"/>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277331" y="1082116"/>
            <a:ext cx="589338" cy="589338"/>
            <a:chOff x="4277331" y="1082116"/>
            <a:chExt cx="589338" cy="589338"/>
          </a:xfrm>
        </p:grpSpPr>
        <p:sp>
          <p:nvSpPr>
            <p:cNvPr id="43" name="椭圆 42"/>
            <p:cNvSpPr/>
            <p:nvPr/>
          </p:nvSpPr>
          <p:spPr>
            <a:xfrm>
              <a:off x="4277331"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
            <p:cNvSpPr>
              <a:spLocks noEditPoints="1"/>
            </p:cNvSpPr>
            <p:nvPr/>
          </p:nvSpPr>
          <p:spPr bwMode="auto">
            <a:xfrm>
              <a:off x="4464895" y="1223662"/>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980069" y="1082116"/>
            <a:ext cx="589338" cy="589338"/>
            <a:chOff x="980069" y="1082116"/>
            <a:chExt cx="589338" cy="589338"/>
          </a:xfrm>
        </p:grpSpPr>
        <p:sp>
          <p:nvSpPr>
            <p:cNvPr id="46" name="椭圆 45"/>
            <p:cNvSpPr/>
            <p:nvPr/>
          </p:nvSpPr>
          <p:spPr>
            <a:xfrm>
              <a:off x="980069" y="1082116"/>
              <a:ext cx="589338" cy="589338"/>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3"/>
            <p:cNvSpPr>
              <a:spLocks noEditPoints="1"/>
            </p:cNvSpPr>
            <p:nvPr/>
          </p:nvSpPr>
          <p:spPr bwMode="auto">
            <a:xfrm>
              <a:off x="1100223" y="123265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矩形 47"/>
          <p:cNvSpPr/>
          <p:nvPr/>
        </p:nvSpPr>
        <p:spPr>
          <a:xfrm>
            <a:off x="3877311" y="2393827"/>
            <a:ext cx="1389380" cy="1938020"/>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mn-ea"/>
                <a:sym typeface="+mn-ea"/>
              </a:rPr>
              <a:t>用户登录</a:t>
            </a:r>
            <a:r>
              <a:rPr lang="en-US" altLang="en-US" sz="1000" dirty="0">
                <a:ln w="6350">
                  <a:noFill/>
                </a:ln>
                <a:solidFill>
                  <a:schemeClr val="bg1">
                    <a:lumMod val="50000"/>
                  </a:schemeClr>
                </a:solidFill>
                <a:latin typeface="+mn-ea"/>
                <a:sym typeface="+mn-ea"/>
              </a:rPr>
              <a:t>/</a:t>
            </a:r>
            <a:r>
              <a:rPr lang="zh-CN" altLang="en-US" sz="1000" dirty="0">
                <a:ln w="6350">
                  <a:noFill/>
                </a:ln>
                <a:solidFill>
                  <a:schemeClr val="bg1">
                    <a:lumMod val="50000"/>
                  </a:schemeClr>
                </a:solidFill>
                <a:latin typeface="+mn-ea"/>
                <a:sym typeface="+mn-ea"/>
              </a:rPr>
              <a:t>注册页面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主页面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花卉商品浏览页面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花卉购物车</a:t>
            </a:r>
            <a:r>
              <a:rPr lang="en-US" altLang="zh-CN" sz="1000" dirty="0">
                <a:ln w="6350">
                  <a:noFill/>
                </a:ln>
                <a:solidFill>
                  <a:schemeClr val="bg1">
                    <a:lumMod val="50000"/>
                  </a:schemeClr>
                </a:solidFill>
                <a:latin typeface="+mn-ea"/>
              </a:rPr>
              <a:t>/</a:t>
            </a:r>
            <a:r>
              <a:rPr lang="zh-CN" altLang="en-US" sz="1000" dirty="0">
                <a:ln w="6350">
                  <a:noFill/>
                </a:ln>
                <a:solidFill>
                  <a:schemeClr val="bg1">
                    <a:lumMod val="50000"/>
                  </a:schemeClr>
                </a:solidFill>
                <a:latin typeface="+mn-ea"/>
              </a:rPr>
              <a:t>收藏页面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花卉搜索页面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用户订单页面</a:t>
            </a:r>
            <a:endParaRPr lang="zh-CN" altLang="en-US"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用户信息修改</a:t>
            </a:r>
            <a:endParaRPr lang="zh-CN" altLang="zh-CN"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忘记密码</a:t>
            </a:r>
            <a:endParaRPr lang="zh-CN" altLang="zh-CN" sz="1000" dirty="0">
              <a:ln w="6350">
                <a:noFill/>
              </a:ln>
              <a:solidFill>
                <a:schemeClr val="bg1">
                  <a:lumMod val="50000"/>
                </a:schemeClr>
              </a:solidFill>
              <a:latin typeface="+mn-ea"/>
            </a:endParaRPr>
          </a:p>
        </p:txBody>
      </p:sp>
      <p:sp>
        <p:nvSpPr>
          <p:cNvPr id="51" name="矩形 50"/>
          <p:cNvSpPr/>
          <p:nvPr/>
        </p:nvSpPr>
        <p:spPr>
          <a:xfrm>
            <a:off x="7538720" y="2393827"/>
            <a:ext cx="690880" cy="783590"/>
          </a:xfrm>
          <a:prstGeom prst="rect">
            <a:avLst/>
          </a:prstGeom>
        </p:spPr>
        <p:txBody>
          <a:bodyPr wrap="none">
            <a:spAutoFit/>
          </a:bodyPr>
          <a:lstStyle/>
          <a:p>
            <a:pPr algn="ctr">
              <a:lnSpc>
                <a:spcPct val="150000"/>
              </a:lnSpc>
            </a:pPr>
            <a:r>
              <a:rPr lang="zh-CN" altLang="en-US" sz="1000" dirty="0" smtClean="0">
                <a:ln w="6350">
                  <a:noFill/>
                </a:ln>
                <a:solidFill>
                  <a:schemeClr val="bg1">
                    <a:lumMod val="50000"/>
                  </a:schemeClr>
                </a:solidFill>
                <a:latin typeface="+mn-ea"/>
              </a:rPr>
              <a:t>问题评估</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相关对策</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研究总结</a:t>
            </a:r>
            <a:endParaRPr lang="zh-CN" altLang="en-US" sz="1000" dirty="0">
              <a:ln w="6350">
                <a:noFill/>
              </a:ln>
              <a:solidFill>
                <a:schemeClr val="bg1">
                  <a:lumMod val="50000"/>
                </a:schemeClr>
              </a:solidFill>
              <a:latin typeface="+mn-ea"/>
            </a:endParaRPr>
          </a:p>
        </p:txBody>
      </p:sp>
      <p:sp>
        <p:nvSpPr>
          <p:cNvPr id="52" name="矩形 51"/>
          <p:cNvSpPr/>
          <p:nvPr/>
        </p:nvSpPr>
        <p:spPr>
          <a:xfrm>
            <a:off x="5568526" y="2393826"/>
            <a:ext cx="1325880" cy="1245235"/>
          </a:xfrm>
          <a:prstGeom prst="rect">
            <a:avLst/>
          </a:prstGeom>
        </p:spPr>
        <p:txBody>
          <a:bodyPr wrap="none">
            <a:spAutoFit/>
          </a:bodyPr>
          <a:lstStyle/>
          <a:p>
            <a:pPr algn="ctr">
              <a:lnSpc>
                <a:spcPct val="150000"/>
              </a:lnSpc>
            </a:pPr>
            <a:r>
              <a:rPr lang="zh-CN" altLang="zh-CN" sz="1000" dirty="0" smtClean="0">
                <a:ln w="6350">
                  <a:noFill/>
                </a:ln>
                <a:solidFill>
                  <a:schemeClr val="bg1">
                    <a:lumMod val="50000"/>
                  </a:schemeClr>
                </a:solidFill>
                <a:latin typeface="+mn-ea"/>
              </a:rPr>
              <a:t>管理员登录页面</a:t>
            </a:r>
            <a:endParaRPr lang="en-US" altLang="zh-CN" sz="1000" dirty="0" smtClean="0">
              <a:ln w="6350">
                <a:noFill/>
              </a:ln>
              <a:solidFill>
                <a:schemeClr val="bg1">
                  <a:lumMod val="50000"/>
                </a:schemeClr>
              </a:solidFill>
              <a:latin typeface="+mn-ea"/>
            </a:endParaRPr>
          </a:p>
          <a:p>
            <a:pPr algn="ctr">
              <a:lnSpc>
                <a:spcPct val="150000"/>
              </a:lnSpc>
            </a:pPr>
            <a:r>
              <a:rPr lang="zh-CN" altLang="zh-CN" sz="1000" dirty="0" smtClean="0">
                <a:ln w="6350">
                  <a:noFill/>
                </a:ln>
                <a:solidFill>
                  <a:schemeClr val="bg1">
                    <a:lumMod val="50000"/>
                  </a:schemeClr>
                </a:solidFill>
                <a:latin typeface="+mn-ea"/>
              </a:rPr>
              <a:t>主页面</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各项数据管理页面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管理员信息修改页面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忘记密码</a:t>
            </a:r>
            <a:endParaRPr lang="zh-CN" altLang="en-US" sz="1000" dirty="0" smtClean="0">
              <a:ln w="6350">
                <a:noFill/>
              </a:ln>
              <a:solidFill>
                <a:schemeClr val="bg1">
                  <a:lumMod val="50000"/>
                </a:schemeClr>
              </a:solidFill>
              <a:latin typeface="+mn-ea"/>
            </a:endParaRPr>
          </a:p>
        </p:txBody>
      </p:sp>
      <p:cxnSp>
        <p:nvCxnSpPr>
          <p:cNvPr id="53" name="直接连接符 52"/>
          <p:cNvCxnSpPr/>
          <p:nvPr/>
        </p:nvCxnSpPr>
        <p:spPr>
          <a:xfrm flipH="1">
            <a:off x="38582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21235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81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534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1729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03171" y="2393827"/>
            <a:ext cx="881380" cy="783590"/>
          </a:xfrm>
          <a:prstGeom prst="rect">
            <a:avLst/>
          </a:prstGeom>
        </p:spPr>
        <p:txBody>
          <a:bodyPr wrap="none">
            <a:spAutoFit/>
          </a:bodyPr>
          <a:p>
            <a:pPr algn="ctr">
              <a:lnSpc>
                <a:spcPct val="150000"/>
              </a:lnSpc>
            </a:pPr>
            <a:r>
              <a:rPr lang="en-US" altLang="zh-CN" sz="1000" dirty="0">
                <a:ln w="6350">
                  <a:noFill/>
                </a:ln>
                <a:solidFill>
                  <a:schemeClr val="bg1">
                    <a:lumMod val="50000"/>
                  </a:schemeClr>
                </a:solidFill>
                <a:latin typeface="+mn-ea"/>
                <a:sym typeface="+mn-ea"/>
              </a:rPr>
              <a:t>Web</a:t>
            </a:r>
            <a:r>
              <a:rPr 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Core</a:t>
            </a:r>
            <a:r>
              <a:rPr lang="zh-CN" alt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Console</a:t>
            </a:r>
            <a:r>
              <a:rPr lang="zh-CN" altLang="en-US" sz="1000" dirty="0">
                <a:ln w="6350">
                  <a:noFill/>
                </a:ln>
                <a:solidFill>
                  <a:schemeClr val="bg1">
                    <a:lumMod val="50000"/>
                  </a:schemeClr>
                </a:solidFill>
                <a:latin typeface="+mn-ea"/>
                <a:sym typeface="+mn-ea"/>
              </a:rPr>
              <a:t>项目</a:t>
            </a:r>
            <a:endParaRPr lang="zh-CN" altLang="en-US" sz="1000" dirty="0">
              <a:ln w="6350">
                <a:noFill/>
              </a:ln>
              <a:solidFill>
                <a:schemeClr val="bg1">
                  <a:lumMod val="50000"/>
                </a:schemeClr>
              </a:solidFill>
              <a:latin typeface="+mn-ea"/>
              <a:sym typeface="+mn-ea"/>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
        <p:nvSpPr>
          <p:cNvPr id="49" name="矩形 48"/>
          <p:cNvSpPr/>
          <p:nvPr/>
        </p:nvSpPr>
        <p:spPr>
          <a:xfrm>
            <a:off x="920751" y="2393827"/>
            <a:ext cx="690880" cy="783590"/>
          </a:xfrm>
          <a:prstGeom prst="rect">
            <a:avLst/>
          </a:prstGeom>
        </p:spPr>
        <p:txBody>
          <a:bodyPr wrap="none">
            <a:spAutoFit/>
          </a:bodyPr>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需求分析</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技术选型</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实现模块</a:t>
            </a:r>
            <a:endParaRPr lang="zh-CN" altLang="en-US" sz="1000" dirty="0">
              <a:ln w="6350">
                <a:noFill/>
              </a:ln>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arn(inVertical)">
                                      <p:cBhvr>
                                        <p:cTn id="63" dur="500"/>
                                        <p:tgtEl>
                                          <p:spTgt spid="55"/>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par>
                                <p:cTn id="67" presetID="16" presetClass="entr" presetSubtype="21"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Vertical)">
                                      <p:cBhvr>
                                        <p:cTn id="69" dur="500"/>
                                        <p:tgtEl>
                                          <p:spTgt spid="53"/>
                                        </p:tgtEl>
                                      </p:cBhvr>
                                    </p:animEffect>
                                  </p:childTnLst>
                                </p:cTn>
                              </p:par>
                              <p:par>
                                <p:cTn id="70" presetID="16" presetClass="entr" presetSubtype="2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arn(inVertical)">
                                      <p:cBhvr>
                                        <p:cTn id="72" dur="500"/>
                                        <p:tgtEl>
                                          <p:spTgt spid="56"/>
                                        </p:tgtEl>
                                      </p:cBhvr>
                                    </p:animEffect>
                                  </p:childTnLst>
                                </p:cTn>
                              </p:par>
                              <p:par>
                                <p:cTn id="73" presetID="16" presetClass="entr" presetSubtype="21"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arn(inVertical)">
                                      <p:cBhvr>
                                        <p:cTn id="75" dur="500"/>
                                        <p:tgtEl>
                                          <p:spTgt spid="5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anim calcmode="lin" valueType="num">
                                      <p:cBhvr>
                                        <p:cTn id="89" dur="1000" fill="hold"/>
                                        <p:tgtEl>
                                          <p:spTgt spid="51"/>
                                        </p:tgtEl>
                                        <p:attrNameLst>
                                          <p:attrName>ppt_x</p:attrName>
                                        </p:attrNameLst>
                                      </p:cBhvr>
                                      <p:tavLst>
                                        <p:tav tm="0">
                                          <p:val>
                                            <p:strVal val="#ppt_x"/>
                                          </p:val>
                                        </p:tav>
                                        <p:tav tm="100000">
                                          <p:val>
                                            <p:strVal val="#ppt_x"/>
                                          </p:val>
                                        </p:tav>
                                      </p:tavLst>
                                    </p:anim>
                                    <p:anim calcmode="lin" valueType="num">
                                      <p:cBhvr>
                                        <p:cTn id="90" dur="1000" fill="hold"/>
                                        <p:tgtEl>
                                          <p:spTgt spid="5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8" grpId="0"/>
      <p:bldP spid="51" grpId="0"/>
      <p:bldP spid="52" grpId="0"/>
      <p:bldP spid="2"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用户订单页面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订单</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页面显示按条件查询到的订单，可以对订单进行付款操作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显示用户已下单的订单，可以对其进行付款操作，可以按时间和交易类型查询之前的订单</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58290" y="833120"/>
            <a:ext cx="6028055" cy="3449320"/>
          </a:xfrm>
          <a:prstGeom prst="rect">
            <a:avLst/>
          </a:prstGeom>
        </p:spPr>
      </p:pic>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用户信息修改</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381636" y="83304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用户信息页面</a:t>
            </a:r>
            <a:endParaRPr lang="zh-CN" b="1" dirty="0">
              <a:solidFill>
                <a:schemeClr val="accent2"/>
              </a:solidFill>
            </a:endParaRPr>
          </a:p>
        </p:txBody>
      </p:sp>
      <p:sp>
        <p:nvSpPr>
          <p:cNvPr id="24" name="TextBox 503"/>
          <p:cNvSpPr txBox="1"/>
          <p:nvPr/>
        </p:nvSpPr>
        <p:spPr>
          <a:xfrm>
            <a:off x="2409190" y="44392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用户信息</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页面可以修改用户自身的信息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用户可以修改自身的信息，其电话、邮箱和地址可以供商家发货使用</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00835" y="833120"/>
            <a:ext cx="6176010" cy="307530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忘记密码</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24" name="TextBox 503"/>
          <p:cNvSpPr txBox="1"/>
          <p:nvPr/>
        </p:nvSpPr>
        <p:spPr>
          <a:xfrm>
            <a:off x="3849370" y="4323715"/>
            <a:ext cx="14458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找回密码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54355" y="1403350"/>
            <a:ext cx="178435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用户可以在登录页面点击忘记密码，输入用户名，绑定手机号，验证码，验证通过后会发送密码邮件到绑定邮箱号中</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50160" y="833120"/>
            <a:ext cx="4043045" cy="332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60" y="2395796"/>
            <a:ext cx="1497330" cy="101473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管理员登录页面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管理员信息修改页面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635" y="1995805"/>
            <a:ext cx="3773805" cy="398780"/>
          </a:xfrm>
          <a:prstGeom prst="rect">
            <a:avLst/>
          </a:prstGeom>
        </p:spPr>
        <p:txBody>
          <a:bodyPr wrap="square">
            <a:spAutoFit/>
          </a:bodyPr>
          <a:lstStyle/>
          <a:p>
            <a:r>
              <a:rPr lang="zh-CN" altLang="zh-CN"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Console</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1"/>
            <p:cNvSpPr>
              <a:spLocks noEditPoints="1"/>
            </p:cNvSpPr>
            <p:nvPr/>
          </p:nvSpPr>
          <p:spPr bwMode="auto">
            <a:xfrm>
              <a:off x="3140488" y="2278095"/>
              <a:ext cx="462264" cy="58731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7436" y="62811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F6649A0B-6E84-4D81-8BB5-3304024CC7D6}" type="slidenum">
              <a:rPr lang="zh-CN" altLang="en-US" smtClean="0"/>
            </a:fld>
            <a:endParaRPr lang="zh-CN" altLang="en-US"/>
          </a:p>
        </p:txBody>
      </p:sp>
      <p:sp>
        <p:nvSpPr>
          <p:cNvPr id="18" name="Text Box 42"/>
          <p:cNvSpPr txBox="1">
            <a:spLocks noChangeArrowheads="1"/>
          </p:cNvSpPr>
          <p:nvPr/>
        </p:nvSpPr>
        <p:spPr bwMode="auto">
          <a:xfrm>
            <a:off x="3874135" y="32885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管理员登录页面</a:t>
            </a:r>
            <a:endParaRPr lang="zh-CN" b="1" dirty="0">
              <a:solidFill>
                <a:schemeClr val="accent2"/>
              </a:solidFill>
            </a:endParaRPr>
          </a:p>
        </p:txBody>
      </p:sp>
      <p:pic>
        <p:nvPicPr>
          <p:cNvPr id="19" name="图片 18" descr="QQ图片20190417162545"/>
          <p:cNvPicPr>
            <a:picLocks noChangeAspect="1"/>
          </p:cNvPicPr>
          <p:nvPr/>
        </p:nvPicPr>
        <p:blipFill>
          <a:blip r:embed="rId1"/>
          <a:stretch>
            <a:fillRect/>
          </a:stretch>
        </p:blipFill>
        <p:spPr>
          <a:xfrm>
            <a:off x="1180465" y="1018540"/>
            <a:ext cx="6655435" cy="3357245"/>
          </a:xfrm>
          <a:prstGeom prst="rect">
            <a:avLst/>
          </a:prstGeom>
        </p:spPr>
      </p:pic>
      <p:sp>
        <p:nvSpPr>
          <p:cNvPr id="23" name="Text Box 42"/>
          <p:cNvSpPr txBox="1">
            <a:spLocks noChangeArrowheads="1"/>
          </p:cNvSpPr>
          <p:nvPr/>
        </p:nvSpPr>
        <p:spPr bwMode="auto">
          <a:xfrm>
            <a:off x="306705" y="71938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2115" y="452564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登录页面可以跳转到管理控制台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bldLvl="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pic>
        <p:nvPicPr>
          <p:cNvPr id="51" name="图片 50" descr="主页面1"/>
          <p:cNvPicPr>
            <a:picLocks noChangeAspect="1"/>
          </p:cNvPicPr>
          <p:nvPr/>
        </p:nvPicPr>
        <p:blipFill>
          <a:blip r:embed="rId1"/>
          <a:stretch>
            <a:fillRect/>
          </a:stretch>
        </p:blipFill>
        <p:spPr>
          <a:xfrm>
            <a:off x="1857375" y="811530"/>
            <a:ext cx="6706870" cy="3382010"/>
          </a:xfrm>
          <a:prstGeom prst="rect">
            <a:avLst/>
          </a:prstGeom>
        </p:spPr>
      </p:pic>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3173095"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主页面提供数据可视化功能，可以帮助管理员分析数据</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239776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上方的数据分别为商品访问量，订单数，收入和活跃用户</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图表提供了数据对比功能</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下方是活跃用户列表。</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通过点击左侧的列表，可以跳转至其他主页面。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参数管理功能，可以对系统参数进行管理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在参数管理页面中可以看到所有的系统参数，并可以对参数进行增删改查的操作。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2"/>
          <p:cNvPicPr>
            <a:picLocks noChangeAspect="1"/>
          </p:cNvPicPr>
          <p:nvPr/>
        </p:nvPicPr>
        <p:blipFill>
          <a:blip r:embed="rId1"/>
          <a:stretch>
            <a:fillRect/>
          </a:stretch>
        </p:blipFill>
        <p:spPr>
          <a:xfrm>
            <a:off x="1873885" y="811530"/>
            <a:ext cx="7026910" cy="31984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3</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花卉管理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功能，可以对花卉商品进行管理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在花卉管理页面中可以看到所有的花卉商品，并可以对花卉商品进行增删改查的操作。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3"/>
          <p:cNvPicPr>
            <a:picLocks noChangeAspect="1"/>
          </p:cNvPicPr>
          <p:nvPr/>
        </p:nvPicPr>
        <p:blipFill>
          <a:blip r:embed="rId1"/>
          <a:stretch>
            <a:fillRect/>
          </a:stretch>
        </p:blipFill>
        <p:spPr>
          <a:xfrm>
            <a:off x="1878965" y="811530"/>
            <a:ext cx="6771005" cy="309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4</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91604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主页面提供花</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类管理功能，可以对花卉所属的种类进行管理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在花类管理页面中可以看到所有被划分了种类的花卉商品，并可以对花卉商品所属的种类进行增删查的操作。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4"/>
          <p:cNvPicPr>
            <a:picLocks noChangeAspect="1"/>
          </p:cNvPicPr>
          <p:nvPr/>
        </p:nvPicPr>
        <p:blipFill>
          <a:blip r:embed="rId1"/>
          <a:stretch>
            <a:fillRect/>
          </a:stretch>
        </p:blipFill>
        <p:spPr>
          <a:xfrm>
            <a:off x="1891030" y="811530"/>
            <a:ext cx="6692265"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5</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主页面提供种类</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管理功能，可以对花卉种类进行管理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在种类管理页面中可以看到所有的花卉种类，并可以对花卉种类进行增删改查的操作。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5"/>
          <p:cNvPicPr>
            <a:picLocks noChangeAspect="1"/>
          </p:cNvPicPr>
          <p:nvPr/>
        </p:nvPicPr>
        <p:blipFill>
          <a:blip r:embed="rId1"/>
          <a:stretch>
            <a:fillRect/>
          </a:stretch>
        </p:blipFill>
        <p:spPr>
          <a:xfrm>
            <a:off x="1855470" y="811530"/>
            <a:ext cx="6813550"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11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2725702" y="1943452"/>
            <a:ext cx="1279612" cy="1282202"/>
            <a:chOff x="2725702" y="1943451"/>
            <a:chExt cx="1279612" cy="1282202"/>
          </a:xfrm>
        </p:grpSpPr>
        <p:sp>
          <p:nvSpPr>
            <p:cNvPr id="115"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116" name="Freeform 13"/>
            <p:cNvSpPr>
              <a:spLocks noEditPoints="1"/>
            </p:cNvSpPr>
            <p:nvPr/>
          </p:nvSpPr>
          <p:spPr bwMode="auto">
            <a:xfrm>
              <a:off x="3031287" y="2283524"/>
              <a:ext cx="668442" cy="55512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17" name="矩形 116"/>
          <p:cNvSpPr/>
          <p:nvPr/>
        </p:nvSpPr>
        <p:spPr>
          <a:xfrm>
            <a:off x="4572558" y="2275560"/>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需求分析</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技术选型</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实现模块</a:t>
            </a:r>
            <a:endParaRPr lang="zh-CN" altLang="en-US" sz="1000" dirty="0">
              <a:ln w="6350">
                <a:noFill/>
              </a:ln>
              <a:solidFill>
                <a:schemeClr val="bg1">
                  <a:lumMod val="50000"/>
                </a:schemeClr>
              </a:solidFill>
              <a:latin typeface="+mn-ea"/>
            </a:endParaRPr>
          </a:p>
        </p:txBody>
      </p:sp>
      <p:sp>
        <p:nvSpPr>
          <p:cNvPr id="118" name="矩形 117"/>
          <p:cNvSpPr/>
          <p:nvPr/>
        </p:nvSpPr>
        <p:spPr>
          <a:xfrm>
            <a:off x="4572558" y="1875449"/>
            <a:ext cx="719708" cy="398780"/>
          </a:xfrm>
          <a:prstGeom prst="rect">
            <a:avLst/>
          </a:prstGeom>
        </p:spPr>
        <p:txBody>
          <a:bodyPr wrap="square">
            <a:spAutoFit/>
          </a:bodyPr>
          <a:lstStyle/>
          <a:p>
            <a:r>
              <a:rPr lang="zh-CN" altLang="en-US" sz="2000" b="1" dirty="0">
                <a:ln w="6350">
                  <a:noFill/>
                </a:ln>
                <a:latin typeface="+mn-ea"/>
              </a:rPr>
              <a:t>摘要</a:t>
            </a:r>
            <a:endParaRPr lang="zh-CN" altLang="en-US" sz="2000" b="1" dirty="0">
              <a:ln w="6350">
                <a:noFill/>
              </a:ln>
              <a:latin typeface="+mn-ea"/>
            </a:endParaRPr>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fill="hold"/>
                                        <p:tgtEl>
                                          <p:spTgt spid="113"/>
                                        </p:tgtEl>
                                        <p:attrNameLst>
                                          <p:attrName>ppt_x</p:attrName>
                                        </p:attrNameLst>
                                      </p:cBhvr>
                                      <p:tavLst>
                                        <p:tav tm="0">
                                          <p:val>
                                            <p:strVal val="0-#ppt_w/2"/>
                                          </p:val>
                                        </p:tav>
                                        <p:tav tm="100000">
                                          <p:val>
                                            <p:strVal val="#ppt_x"/>
                                          </p:val>
                                        </p:tav>
                                      </p:tavLst>
                                    </p:anim>
                                    <p:anim calcmode="lin" valueType="num">
                                      <p:cBhvr additive="base">
                                        <p:cTn id="1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1000"/>
                                        <p:tgtEl>
                                          <p:spTgt spid="117"/>
                                        </p:tgtEl>
                                      </p:cBhvr>
                                    </p:animEffect>
                                    <p:anim calcmode="lin" valueType="num">
                                      <p:cBhvr>
                                        <p:cTn id="31" dur="1000" fill="hold"/>
                                        <p:tgtEl>
                                          <p:spTgt spid="117"/>
                                        </p:tgtEl>
                                        <p:attrNameLst>
                                          <p:attrName>ppt_x</p:attrName>
                                        </p:attrNameLst>
                                      </p:cBhvr>
                                      <p:tavLst>
                                        <p:tav tm="0">
                                          <p:val>
                                            <p:strVal val="#ppt_x"/>
                                          </p:val>
                                        </p:tav>
                                        <p:tav tm="100000">
                                          <p:val>
                                            <p:strVal val="#ppt_x"/>
                                          </p:val>
                                        </p:tav>
                                      </p:tavLst>
                                    </p:anim>
                                    <p:anim calcmode="lin" valueType="num">
                                      <p:cBhvr>
                                        <p:cTn id="3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7" grpId="0"/>
      <p:bldP spid="1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6</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主页面提供订单管理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功能，可以对用户订单进行管理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在订单管理页面中，管理员可以对所有用户下的所有订单进行各种操作。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4820" y="811530"/>
            <a:ext cx="6664325" cy="3144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7</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主页面提供用户管理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功能，可以对用户账号进行管理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在用户管理页面中，管理员可以对所有用户的账号进行停用和恢复等操作。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72920" y="811530"/>
            <a:ext cx="6742430" cy="311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8</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主页面提供邮件服务</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，可以向用户发送邮件</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在邮件服务页面中，管理员可以向指定邮箱发送邮件。</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6250" y="811530"/>
            <a:ext cx="6806565" cy="3039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管理员信息修改页面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在管理员信息修改页面中，管理员可以修改自己的管理员帐号的相关信息。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35835" y="811530"/>
            <a:ext cx="2959735" cy="3667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管理员密码修改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管理员密码修改页面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管理员密码修改页面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在管理员密码修改页面中，管理员可以修改自己的管理员帐号的密码。</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78685" y="811530"/>
            <a:ext cx="4485640"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60" y="2290447"/>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问题评估</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相关对策</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研究总结</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40011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相关建议与论文总结</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9"/>
            <p:cNvSpPr>
              <a:spLocks noEditPoints="1"/>
            </p:cNvSpPr>
            <p:nvPr/>
          </p:nvSpPr>
          <p:spPr bwMode="auto">
            <a:xfrm>
              <a:off x="3092898" y="2389605"/>
              <a:ext cx="557090" cy="3629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FF910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10"/>
          <p:cNvGrpSpPr/>
          <p:nvPr/>
        </p:nvGrpSpPr>
        <p:grpSpPr bwMode="auto">
          <a:xfrm>
            <a:off x="3306121" y="1287119"/>
            <a:ext cx="1080419" cy="1796709"/>
            <a:chOff x="0" y="0"/>
            <a:chExt cx="1081794" cy="1800000"/>
          </a:xfrm>
          <a:solidFill>
            <a:srgbClr val="5B9BD5"/>
          </a:solidFill>
        </p:grpSpPr>
        <p:sp>
          <p:nvSpPr>
            <p:cNvPr id="6"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7"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9" name="Group 14"/>
          <p:cNvGrpSpPr/>
          <p:nvPr/>
        </p:nvGrpSpPr>
        <p:grpSpPr bwMode="auto">
          <a:xfrm flipH="1">
            <a:off x="4923582" y="1287119"/>
            <a:ext cx="1080419" cy="1796709"/>
            <a:chOff x="0" y="0"/>
            <a:chExt cx="1081794" cy="1800000"/>
          </a:xfrm>
          <a:solidFill>
            <a:srgbClr val="5B9BD5"/>
          </a:solidFill>
        </p:grpSpPr>
        <p:sp>
          <p:nvSpPr>
            <p:cNvPr id="10"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1"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3" name="Group 18"/>
          <p:cNvGrpSpPr/>
          <p:nvPr/>
        </p:nvGrpSpPr>
        <p:grpSpPr bwMode="auto">
          <a:xfrm>
            <a:off x="888688" y="1540670"/>
            <a:ext cx="2355941" cy="1004204"/>
            <a:chOff x="0" y="0"/>
            <a:chExt cx="2361131" cy="1006401"/>
          </a:xfrm>
        </p:grpSpPr>
        <p:grpSp>
          <p:nvGrpSpPr>
            <p:cNvPr id="14" name="Group 19"/>
            <p:cNvGrpSpPr/>
            <p:nvPr/>
          </p:nvGrpSpPr>
          <p:grpSpPr bwMode="auto">
            <a:xfrm>
              <a:off x="1899403" y="0"/>
              <a:ext cx="360314" cy="360356"/>
              <a:chOff x="-510" y="0"/>
              <a:chExt cx="360314" cy="360356"/>
            </a:xfrm>
          </p:grpSpPr>
          <p:sp>
            <p:nvSpPr>
              <p:cNvPr id="16" name="矩形 56"/>
              <p:cNvSpPr>
                <a:spLocks noChangeArrowheads="1"/>
              </p:cNvSpPr>
              <p:nvPr/>
            </p:nvSpPr>
            <p:spPr bwMode="auto">
              <a:xfrm>
                <a:off x="-510" y="0"/>
                <a:ext cx="360314" cy="36035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7" name="文本框 57"/>
              <p:cNvSpPr>
                <a:spLocks noChangeArrowheads="1"/>
              </p:cNvSpPr>
              <p:nvPr/>
            </p:nvSpPr>
            <p:spPr bwMode="auto">
              <a:xfrm>
                <a:off x="53599" y="0"/>
                <a:ext cx="287891" cy="3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1</a:t>
                </a:r>
                <a:endParaRPr lang="zh-CN" altLang="en-US" sz="1595" dirty="0">
                  <a:solidFill>
                    <a:schemeClr val="bg1"/>
                  </a:solidFill>
                  <a:latin typeface="+mn-ea"/>
                  <a:cs typeface="+mn-ea"/>
                  <a:sym typeface="微软雅黑" panose="020B0503020204020204" pitchFamily="34" charset="-122"/>
                </a:endParaRPr>
              </a:p>
            </p:txBody>
          </p:sp>
        </p:grpSp>
        <p:sp>
          <p:nvSpPr>
            <p:cNvPr id="15" name="矩形 59"/>
            <p:cNvSpPr>
              <a:spLocks noChangeArrowheads="1"/>
            </p:cNvSpPr>
            <p:nvPr/>
          </p:nvSpPr>
          <p:spPr bwMode="auto">
            <a:xfrm>
              <a:off x="0" y="375103"/>
              <a:ext cx="2361131" cy="63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功能上还有一定</a:t>
              </a:r>
              <a:r>
                <a:rPr lang="zh-CN" altLang="en-US" sz="900" kern="3000" spc="23" dirty="0">
                  <a:solidFill>
                    <a:schemeClr val="tx1">
                      <a:lumMod val="50000"/>
                      <a:lumOff val="50000"/>
                    </a:schemeClr>
                  </a:solidFill>
                  <a:latin typeface="+mj-ea"/>
                  <a:ea typeface="+mj-ea"/>
                </a:rPr>
                <a:t>的缺失。主要体现在用户填写收货地址时只能同时填写一种，这会造成一定的不便。</a:t>
              </a:r>
              <a:endParaRPr lang="zh-CN" altLang="zh-CN" sz="900" kern="3000" spc="23" dirty="0">
                <a:solidFill>
                  <a:schemeClr val="tx1">
                    <a:lumMod val="50000"/>
                    <a:lumOff val="50000"/>
                  </a:schemeClr>
                </a:solidFill>
                <a:latin typeface="+mj-ea"/>
                <a:ea typeface="+mj-ea"/>
              </a:endParaRPr>
            </a:p>
          </p:txBody>
        </p:sp>
      </p:grpSp>
      <p:grpSp>
        <p:nvGrpSpPr>
          <p:cNvPr id="18" name="Group 23"/>
          <p:cNvGrpSpPr/>
          <p:nvPr/>
        </p:nvGrpSpPr>
        <p:grpSpPr bwMode="auto">
          <a:xfrm flipV="1">
            <a:off x="3312458" y="2675051"/>
            <a:ext cx="1080419" cy="1796709"/>
            <a:chOff x="0" y="0"/>
            <a:chExt cx="1081794" cy="1800000"/>
          </a:xfrm>
          <a:solidFill>
            <a:srgbClr val="5B9BD5"/>
          </a:solidFill>
        </p:grpSpPr>
        <p:sp>
          <p:nvSpPr>
            <p:cNvPr id="19"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0"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2" name="Group 27"/>
          <p:cNvGrpSpPr/>
          <p:nvPr/>
        </p:nvGrpSpPr>
        <p:grpSpPr bwMode="auto">
          <a:xfrm flipH="1" flipV="1">
            <a:off x="4929919" y="2675051"/>
            <a:ext cx="1080419" cy="1796709"/>
            <a:chOff x="0" y="0"/>
            <a:chExt cx="1081794" cy="1800000"/>
          </a:xfrm>
          <a:solidFill>
            <a:srgbClr val="5B9BD5"/>
          </a:solidFill>
        </p:grpSpPr>
        <p:sp>
          <p:nvSpPr>
            <p:cNvPr id="23"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4"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6" name="Group 31"/>
          <p:cNvGrpSpPr/>
          <p:nvPr/>
        </p:nvGrpSpPr>
        <p:grpSpPr bwMode="auto">
          <a:xfrm>
            <a:off x="3754445" y="1989008"/>
            <a:ext cx="1796475" cy="1796709"/>
            <a:chOff x="0" y="0"/>
            <a:chExt cx="1800000" cy="1800000"/>
          </a:xfrm>
          <a:solidFill>
            <a:srgbClr val="3CBDDA"/>
          </a:solidFill>
        </p:grpSpPr>
        <p:sp>
          <p:nvSpPr>
            <p:cNvPr id="27" name="椭圆 69"/>
            <p:cNvSpPr>
              <a:spLocks noChangeArrowheads="1"/>
            </p:cNvSpPr>
            <p:nvPr/>
          </p:nvSpPr>
          <p:spPr bwMode="auto">
            <a:xfrm>
              <a:off x="0" y="0"/>
              <a:ext cx="1800000" cy="1800000"/>
            </a:xfrm>
            <a:prstGeom prst="ellipse">
              <a:avLst/>
            </a:prstGeom>
            <a:solidFill>
              <a:srgbClr val="ED7D31"/>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8"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sz="2100" dirty="0">
                  <a:solidFill>
                    <a:schemeClr val="bg1"/>
                  </a:solidFill>
                  <a:latin typeface="+mn-ea"/>
                  <a:cs typeface="+mn-ea"/>
                  <a:sym typeface="微软雅黑" panose="020B0503020204020204" pitchFamily="34" charset="-122"/>
                </a:rPr>
                <a:t>问题 评估</a:t>
              </a:r>
              <a:endParaRPr lang="zh-CN" sz="2100" dirty="0">
                <a:solidFill>
                  <a:schemeClr val="bg1"/>
                </a:solidFill>
                <a:latin typeface="+mn-ea"/>
                <a:cs typeface="+mn-ea"/>
                <a:sym typeface="微软雅黑" panose="020B0503020204020204" pitchFamily="34" charset="-122"/>
              </a:endParaRPr>
            </a:p>
          </p:txBody>
        </p:sp>
      </p:grpSp>
      <p:grpSp>
        <p:nvGrpSpPr>
          <p:cNvPr id="29" name="Group 34"/>
          <p:cNvGrpSpPr/>
          <p:nvPr/>
        </p:nvGrpSpPr>
        <p:grpSpPr bwMode="auto">
          <a:xfrm>
            <a:off x="899401" y="3149206"/>
            <a:ext cx="2355940" cy="1004198"/>
            <a:chOff x="0" y="0"/>
            <a:chExt cx="2361131" cy="1006413"/>
          </a:xfrm>
        </p:grpSpPr>
        <p:grpSp>
          <p:nvGrpSpPr>
            <p:cNvPr id="30" name="Group 35"/>
            <p:cNvGrpSpPr/>
            <p:nvPr/>
          </p:nvGrpSpPr>
          <p:grpSpPr bwMode="auto">
            <a:xfrm>
              <a:off x="1899404" y="0"/>
              <a:ext cx="360315" cy="360363"/>
              <a:chOff x="-509" y="0"/>
              <a:chExt cx="360315" cy="360363"/>
            </a:xfrm>
          </p:grpSpPr>
          <p:sp>
            <p:nvSpPr>
              <p:cNvPr id="32" name="矩形 75"/>
              <p:cNvSpPr>
                <a:spLocks noChangeArrowheads="1"/>
              </p:cNvSpPr>
              <p:nvPr/>
            </p:nvSpPr>
            <p:spPr bwMode="auto">
              <a:xfrm>
                <a:off x="-509" y="0"/>
                <a:ext cx="360315" cy="3603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3" name="文本框 76"/>
              <p:cNvSpPr>
                <a:spLocks noChangeArrowheads="1"/>
              </p:cNvSpPr>
              <p:nvPr/>
            </p:nvSpPr>
            <p:spPr bwMode="auto">
              <a:xfrm>
                <a:off x="53598" y="0"/>
                <a:ext cx="287891" cy="33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zh-CN" altLang="en-US" sz="1595" dirty="0">
                  <a:solidFill>
                    <a:schemeClr val="bg1"/>
                  </a:solidFill>
                  <a:latin typeface="+mn-ea"/>
                  <a:cs typeface="+mn-ea"/>
                  <a:sym typeface="微软雅黑" panose="020B0503020204020204" pitchFamily="34" charset="-122"/>
                </a:endParaRPr>
              </a:p>
            </p:txBody>
          </p:sp>
        </p:grpSp>
        <p:sp>
          <p:nvSpPr>
            <p:cNvPr id="31" name="矩形 74"/>
            <p:cNvSpPr>
              <a:spLocks noChangeArrowheads="1"/>
            </p:cNvSpPr>
            <p:nvPr/>
          </p:nvSpPr>
          <p:spPr bwMode="auto">
            <a:xfrm>
              <a:off x="0" y="375103"/>
              <a:ext cx="2361131" cy="63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sym typeface="+mn-ea"/>
                </a:rPr>
                <a:t>搜索页面还不够完善</a:t>
              </a:r>
              <a:r>
                <a:rPr lang="zh-CN" altLang="en-US" sz="900" kern="3000" spc="23" dirty="0">
                  <a:solidFill>
                    <a:schemeClr val="tx1">
                      <a:lumMod val="50000"/>
                      <a:lumOff val="50000"/>
                    </a:schemeClr>
                  </a:solidFill>
                  <a:latin typeface="+mj-ea"/>
                  <a:ea typeface="+mj-ea"/>
                  <a:sym typeface="+mn-ea"/>
                </a:rPr>
                <a:t>。主要体现在搜索页面没有进行分页处理，这会在浏览时带来负面的影响。</a:t>
              </a:r>
              <a:endParaRPr lang="zh-CN" altLang="zh-CN" sz="900" kern="3000" spc="23" dirty="0">
                <a:solidFill>
                  <a:schemeClr val="tx1">
                    <a:lumMod val="50000"/>
                    <a:lumOff val="50000"/>
                  </a:schemeClr>
                </a:solidFill>
                <a:latin typeface="+mj-ea"/>
                <a:ea typeface="+mj-ea"/>
              </a:endParaRPr>
            </a:p>
          </p:txBody>
        </p:sp>
      </p:grpSp>
      <p:grpSp>
        <p:nvGrpSpPr>
          <p:cNvPr id="34" name="Group 39"/>
          <p:cNvGrpSpPr/>
          <p:nvPr/>
        </p:nvGrpSpPr>
        <p:grpSpPr bwMode="auto">
          <a:xfrm>
            <a:off x="6070803" y="1556148"/>
            <a:ext cx="2355940" cy="1183654"/>
            <a:chOff x="0" y="0"/>
            <a:chExt cx="2361131" cy="1185040"/>
          </a:xfrm>
        </p:grpSpPr>
        <p:grpSp>
          <p:nvGrpSpPr>
            <p:cNvPr id="35" name="Group 40"/>
            <p:cNvGrpSpPr/>
            <p:nvPr/>
          </p:nvGrpSpPr>
          <p:grpSpPr bwMode="auto">
            <a:xfrm>
              <a:off x="100220" y="0"/>
              <a:ext cx="359122" cy="359989"/>
              <a:chOff x="532" y="0"/>
              <a:chExt cx="359122" cy="359989"/>
            </a:xfrm>
          </p:grpSpPr>
          <p:sp>
            <p:nvSpPr>
              <p:cNvPr id="37" name="矩形 80"/>
              <p:cNvSpPr>
                <a:spLocks noChangeArrowheads="1"/>
              </p:cNvSpPr>
              <p:nvPr/>
            </p:nvSpPr>
            <p:spPr bwMode="auto">
              <a:xfrm>
                <a:off x="532" y="0"/>
                <a:ext cx="359122" cy="359989"/>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8" name="文本框 81"/>
              <p:cNvSpPr>
                <a:spLocks noChangeArrowheads="1"/>
              </p:cNvSpPr>
              <p:nvPr/>
            </p:nvSpPr>
            <p:spPr bwMode="auto">
              <a:xfrm>
                <a:off x="36146" y="0"/>
                <a:ext cx="287891" cy="33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zh-CN" altLang="en-US" sz="1595" dirty="0">
                  <a:solidFill>
                    <a:schemeClr val="bg1"/>
                  </a:solidFill>
                  <a:latin typeface="+mn-ea"/>
                  <a:cs typeface="+mn-ea"/>
                  <a:sym typeface="微软雅黑" panose="020B0503020204020204" pitchFamily="34" charset="-122"/>
                </a:endParaRPr>
              </a:p>
            </p:txBody>
          </p:sp>
        </p:grpSp>
        <p:sp>
          <p:nvSpPr>
            <p:cNvPr id="36" name="矩形 79"/>
            <p:cNvSpPr>
              <a:spLocks noChangeArrowheads="1"/>
            </p:cNvSpPr>
            <p:nvPr/>
          </p:nvSpPr>
          <p:spPr bwMode="auto">
            <a:xfrm>
              <a:off x="0" y="375103"/>
              <a:ext cx="2361131" cy="8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部分页面缺少入口。主要体现在用户无法通过点击自己右上角的</a:t>
              </a:r>
              <a:r>
                <a:rPr lang="en-US" altLang="zh-CN" sz="900" kern="3000" spc="23" dirty="0">
                  <a:solidFill>
                    <a:schemeClr val="tx1">
                      <a:lumMod val="50000"/>
                      <a:lumOff val="50000"/>
                    </a:schemeClr>
                  </a:solidFill>
                  <a:latin typeface="+mj-ea"/>
                  <a:ea typeface="+mj-ea"/>
                </a:rPr>
                <a:t>ID</a:t>
              </a:r>
              <a:r>
                <a:rPr lang="zh-CN" altLang="en-US" sz="900" kern="3000" spc="23" dirty="0">
                  <a:solidFill>
                    <a:schemeClr val="tx1">
                      <a:lumMod val="50000"/>
                      <a:lumOff val="50000"/>
                    </a:schemeClr>
                  </a:solidFill>
                  <a:latin typeface="+mj-ea"/>
                  <a:ea typeface="+mj-ea"/>
                </a:rPr>
                <a:t>直接进入个人信息页面，</a:t>
              </a:r>
              <a:r>
                <a:rPr lang="zh-CN" altLang="en-US" sz="900" kern="3000" spc="23" dirty="0">
                  <a:solidFill>
                    <a:schemeClr val="tx1">
                      <a:lumMod val="50000"/>
                      <a:lumOff val="50000"/>
                    </a:schemeClr>
                  </a:solidFill>
                  <a:latin typeface="+mj-ea"/>
                  <a:ea typeface="+mj-ea"/>
                </a:rPr>
                <a:t>这会造成初次使用的用户无法顺利修改个人信息。</a:t>
              </a:r>
              <a:endParaRPr lang="en-US" altLang="zh-CN" sz="900" kern="3000" spc="23" dirty="0">
                <a:solidFill>
                  <a:schemeClr val="tx1">
                    <a:lumMod val="50000"/>
                    <a:lumOff val="50000"/>
                  </a:schemeClr>
                </a:solidFill>
                <a:latin typeface="+mj-ea"/>
                <a:ea typeface="+mj-ea"/>
              </a:endParaRPr>
            </a:p>
          </p:txBody>
        </p:sp>
      </p:grpSp>
      <p:grpSp>
        <p:nvGrpSpPr>
          <p:cNvPr id="39" name="Group 44"/>
          <p:cNvGrpSpPr/>
          <p:nvPr/>
        </p:nvGrpSpPr>
        <p:grpSpPr bwMode="auto">
          <a:xfrm>
            <a:off x="6081519" y="3146823"/>
            <a:ext cx="2355941" cy="1183658"/>
            <a:chOff x="0" y="0"/>
            <a:chExt cx="2361131" cy="1185032"/>
          </a:xfrm>
        </p:grpSpPr>
        <p:grpSp>
          <p:nvGrpSpPr>
            <p:cNvPr id="40" name="Group 45"/>
            <p:cNvGrpSpPr/>
            <p:nvPr/>
          </p:nvGrpSpPr>
          <p:grpSpPr bwMode="auto">
            <a:xfrm>
              <a:off x="100220" y="0"/>
              <a:ext cx="359122" cy="359986"/>
              <a:chOff x="532" y="0"/>
              <a:chExt cx="359122" cy="359986"/>
            </a:xfrm>
          </p:grpSpPr>
          <p:sp>
            <p:nvSpPr>
              <p:cNvPr id="42" name="矩形 85"/>
              <p:cNvSpPr>
                <a:spLocks noChangeArrowheads="1"/>
              </p:cNvSpPr>
              <p:nvPr/>
            </p:nvSpPr>
            <p:spPr bwMode="auto">
              <a:xfrm>
                <a:off x="532" y="0"/>
                <a:ext cx="359122" cy="35998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43" name="文本框 86"/>
              <p:cNvSpPr>
                <a:spLocks noChangeArrowheads="1"/>
              </p:cNvSpPr>
              <p:nvPr/>
            </p:nvSpPr>
            <p:spPr bwMode="auto">
              <a:xfrm>
                <a:off x="25412" y="10728"/>
                <a:ext cx="287891" cy="33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4</a:t>
                </a:r>
                <a:endParaRPr lang="zh-CN" altLang="en-US" sz="1595" dirty="0">
                  <a:solidFill>
                    <a:schemeClr val="bg1"/>
                  </a:solidFill>
                  <a:latin typeface="+mn-ea"/>
                  <a:cs typeface="+mn-ea"/>
                  <a:sym typeface="微软雅黑" panose="020B0503020204020204" pitchFamily="34" charset="-122"/>
                </a:endParaRPr>
              </a:p>
            </p:txBody>
          </p:sp>
        </p:grpSp>
        <p:sp>
          <p:nvSpPr>
            <p:cNvPr id="41" name="矩形 84"/>
            <p:cNvSpPr>
              <a:spLocks noChangeArrowheads="1"/>
            </p:cNvSpPr>
            <p:nvPr/>
          </p:nvSpPr>
          <p:spPr bwMode="auto">
            <a:xfrm>
              <a:off x="0" y="375103"/>
              <a:ext cx="2361131" cy="8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sym typeface="+mn-ea"/>
                </a:rPr>
                <a:t>    </a:t>
              </a:r>
              <a:r>
                <a:rPr lang="zh-CN" altLang="en-US" sz="900" kern="3000" spc="23" dirty="0">
                  <a:solidFill>
                    <a:schemeClr val="tx1">
                      <a:lumMod val="50000"/>
                      <a:lumOff val="50000"/>
                    </a:schemeClr>
                  </a:solidFill>
                  <a:latin typeface="+mj-ea"/>
                  <a:ea typeface="+mj-ea"/>
                  <a:sym typeface="+mn-ea"/>
                </a:rPr>
                <a:t>用户体验方面的考量还有一定的欠缺。主要体现在用户下单后无法直接跳转到支付页面，而需要自行前往订单页面进行支付操作。</a:t>
              </a:r>
              <a:endParaRPr lang="en-US" altLang="zh-CN" sz="900" kern="3000" spc="23" dirty="0">
                <a:solidFill>
                  <a:schemeClr val="tx1">
                    <a:lumMod val="50000"/>
                    <a:lumOff val="50000"/>
                  </a:schemeClr>
                </a:solidFill>
                <a:latin typeface="+mj-ea"/>
                <a:ea typeface="+mj-ea"/>
                <a:sym typeface="+mn-ea"/>
              </a:endParaRPr>
            </a:p>
          </p:txBody>
        </p:sp>
      </p:grpSp>
      <p:sp>
        <p:nvSpPr>
          <p:cNvPr id="44" name="灯片编号占位符 43"/>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问题评估</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750"/>
                                        <p:tgtEl>
                                          <p:spTgt spid="26"/>
                                        </p:tgtEl>
                                      </p:cBhvr>
                                    </p:animEffect>
                                  </p:childTnLst>
                                </p:cTn>
                              </p:par>
                            </p:childTnLst>
                          </p:cTn>
                        </p:par>
                        <p:par>
                          <p:cTn id="13" fill="hold">
                            <p:stCondLst>
                              <p:cond delay="1500"/>
                            </p:stCondLst>
                            <p:childTnLst>
                              <p:par>
                                <p:cTn id="14" presetID="23" presetClass="entr" presetSubtype="52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2000"/>
                            </p:stCondLst>
                            <p:childTnLst>
                              <p:par>
                                <p:cTn id="21" presetID="23" presetClass="entr" presetSubtype="52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23" presetClass="entr" presetSubtype="52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23" presetClass="entr" presetSubtype="52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ppt_x</p:attrName>
                                        </p:attrNameLst>
                                      </p:cBhvr>
                                      <p:tavLst>
                                        <p:tav tm="0">
                                          <p:val>
                                            <p:fltVal val="0.5"/>
                                          </p:val>
                                        </p:tav>
                                        <p:tav tm="100000">
                                          <p:val>
                                            <p:strVal val="#ppt_x"/>
                                          </p:val>
                                        </p:tav>
                                      </p:tavLst>
                                    </p:anim>
                                    <p:anim calcmode="lin" valueType="num">
                                      <p:cBhvr>
                                        <p:cTn id="40" dur="500" fill="hold"/>
                                        <p:tgtEl>
                                          <p:spTgt spid="22"/>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0-#ppt_w/2"/>
                                          </p:val>
                                        </p:tav>
                                        <p:tav tm="100000">
                                          <p:val>
                                            <p:strVal val="#ppt_x"/>
                                          </p:val>
                                        </p:tav>
                                      </p:tavLst>
                                    </p:anim>
                                    <p:anim calcmode="lin" valueType="num">
                                      <p:cBhvr additive="base">
                                        <p:cTn id="55" dur="500" fill="hold"/>
                                        <p:tgtEl>
                                          <p:spTgt spid="29"/>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1+#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cxnSp>
        <p:nvCxnSpPr>
          <p:cNvPr id="8" name="直接连接符 7"/>
          <p:cNvCxnSpPr>
            <a:stCxn id="6" idx="0"/>
            <a:endCxn id="12" idx="2"/>
          </p:cNvCxnSpPr>
          <p:nvPr/>
        </p:nvCxnSpPr>
        <p:spPr>
          <a:xfrm>
            <a:off x="2001021" y="1559354"/>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97165" y="2853092"/>
            <a:ext cx="777180" cy="4946"/>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a:endCxn id="18" idx="2"/>
          </p:cNvCxnSpPr>
          <p:nvPr/>
        </p:nvCxnSpPr>
        <p:spPr>
          <a:xfrm flipV="1">
            <a:off x="2001021" y="4151641"/>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43" y="1199314"/>
            <a:ext cx="720080" cy="720081"/>
            <a:chOff x="3995936" y="1495374"/>
            <a:chExt cx="720080" cy="720080"/>
          </a:xfrm>
        </p:grpSpPr>
        <p:sp>
          <p:nvSpPr>
            <p:cNvPr id="12" name="椭圆 11"/>
            <p:cNvSpPr/>
            <p:nvPr/>
          </p:nvSpPr>
          <p:spPr>
            <a:xfrm>
              <a:off x="3995936" y="1495374"/>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74345" y="2490511"/>
            <a:ext cx="720080" cy="720080"/>
            <a:chOff x="3995936" y="2786571"/>
            <a:chExt cx="720080" cy="720080"/>
          </a:xfrm>
        </p:grpSpPr>
        <p:sp>
          <p:nvSpPr>
            <p:cNvPr id="15" name="椭圆 14"/>
            <p:cNvSpPr/>
            <p:nvPr/>
          </p:nvSpPr>
          <p:spPr>
            <a:xfrm>
              <a:off x="3995936" y="2786571"/>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74343" y="3791601"/>
            <a:ext cx="720080" cy="720080"/>
            <a:chOff x="3995936" y="4087662"/>
            <a:chExt cx="720080" cy="720080"/>
          </a:xfrm>
        </p:grpSpPr>
        <p:sp>
          <p:nvSpPr>
            <p:cNvPr id="18" name="椭圆 17"/>
            <p:cNvSpPr/>
            <p:nvPr/>
          </p:nvSpPr>
          <p:spPr>
            <a:xfrm>
              <a:off x="3995936" y="4087662"/>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0" name="TextBox 16"/>
          <p:cNvSpPr txBox="1"/>
          <p:nvPr/>
        </p:nvSpPr>
        <p:spPr bwMode="auto">
          <a:xfrm>
            <a:off x="4980193" y="1487344"/>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通过添加新功能，就可以解决功能缺失以及搜索页面没有分页的问题。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994558" y="1121278"/>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添加新功能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8"/>
          <p:cNvSpPr txBox="1"/>
          <p:nvPr/>
        </p:nvSpPr>
        <p:spPr bwMode="auto">
          <a:xfrm>
            <a:off x="5007184" y="2717506"/>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通过添加新的点击事件，就可以解决部分页面缺少入口的问题。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1549" y="2351440"/>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添加新的点击事件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0"/>
          <p:cNvSpPr txBox="1"/>
          <p:nvPr/>
        </p:nvSpPr>
        <p:spPr bwMode="auto">
          <a:xfrm>
            <a:off x="5025361" y="4013652"/>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通过添加新的跳转逻辑，就可以优化用户体验，解决用户在下单后需要手动前往支付的问题。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5039726" y="3647584"/>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添加新的跳转逻辑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相关对策</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4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21"/>
                                        </p:tgtEl>
                                        <p:attrNameLst>
                                          <p:attrName>style.visibility</p:attrName>
                                        </p:attrNameLst>
                                      </p:cBhvr>
                                      <p:to>
                                        <p:strVal val="visible"/>
                                      </p:to>
                                    </p:set>
                                    <p:anim calcmode="lin" valueType="num">
                                      <p:cBhvr>
                                        <p:cTn id="38" dur="250" fill="hold"/>
                                        <p:tgtEl>
                                          <p:spTgt spid="21"/>
                                        </p:tgtEl>
                                        <p:attrNameLst>
                                          <p:attrName>ppt_x</p:attrName>
                                        </p:attrNameLst>
                                      </p:cBhvr>
                                      <p:tavLst>
                                        <p:tav tm="0">
                                          <p:val>
                                            <p:strVal val="#ppt_x"/>
                                          </p:val>
                                        </p:tav>
                                        <p:tav tm="100000">
                                          <p:val>
                                            <p:strVal val="#ppt_x"/>
                                          </p:val>
                                        </p:tav>
                                      </p:tavLst>
                                    </p:anim>
                                    <p:anim calcmode="lin" valueType="num">
                                      <p:cBhvr>
                                        <p:cTn id="39" dur="250" fill="hold"/>
                                        <p:tgtEl>
                                          <p:spTgt spid="21"/>
                                        </p:tgtEl>
                                        <p:attrNameLst>
                                          <p:attrName>ppt_y</p:attrName>
                                        </p:attrNameLst>
                                      </p:cBhvr>
                                      <p:tavLst>
                                        <p:tav tm="0">
                                          <p:val>
                                            <p:strVal val="#ppt_y-#ppt_h/2"/>
                                          </p:val>
                                        </p:tav>
                                        <p:tav tm="100000">
                                          <p:val>
                                            <p:strVal val="#ppt_y"/>
                                          </p:val>
                                        </p:tav>
                                      </p:tavLst>
                                    </p:anim>
                                    <p:anim calcmode="lin" valueType="num">
                                      <p:cBhvr>
                                        <p:cTn id="40" dur="250" fill="hold"/>
                                        <p:tgtEl>
                                          <p:spTgt spid="21"/>
                                        </p:tgtEl>
                                        <p:attrNameLst>
                                          <p:attrName>ppt_w</p:attrName>
                                        </p:attrNameLst>
                                      </p:cBhvr>
                                      <p:tavLst>
                                        <p:tav tm="0">
                                          <p:val>
                                            <p:strVal val="#ppt_w"/>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4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23"/>
                                        </p:tgtEl>
                                        <p:attrNameLst>
                                          <p:attrName>style.visibility</p:attrName>
                                        </p:attrNameLst>
                                      </p:cBhvr>
                                      <p:to>
                                        <p:strVal val="visible"/>
                                      </p:to>
                                    </p:set>
                                    <p:anim calcmode="lin" valueType="num">
                                      <p:cBhvr>
                                        <p:cTn id="59" dur="250" fill="hold"/>
                                        <p:tgtEl>
                                          <p:spTgt spid="23"/>
                                        </p:tgtEl>
                                        <p:attrNameLst>
                                          <p:attrName>ppt_x</p:attrName>
                                        </p:attrNameLst>
                                      </p:cBhvr>
                                      <p:tavLst>
                                        <p:tav tm="0">
                                          <p:val>
                                            <p:strVal val="#ppt_x"/>
                                          </p:val>
                                        </p:tav>
                                        <p:tav tm="100000">
                                          <p:val>
                                            <p:strVal val="#ppt_x"/>
                                          </p:val>
                                        </p:tav>
                                      </p:tavLst>
                                    </p:anim>
                                    <p:anim calcmode="lin" valueType="num">
                                      <p:cBhvr>
                                        <p:cTn id="60" dur="250" fill="hold"/>
                                        <p:tgtEl>
                                          <p:spTgt spid="23"/>
                                        </p:tgtEl>
                                        <p:attrNameLst>
                                          <p:attrName>ppt_y</p:attrName>
                                        </p:attrNameLst>
                                      </p:cBhvr>
                                      <p:tavLst>
                                        <p:tav tm="0">
                                          <p:val>
                                            <p:strVal val="#ppt_y-#ppt_h/2"/>
                                          </p:val>
                                        </p:tav>
                                        <p:tav tm="100000">
                                          <p:val>
                                            <p:strVal val="#ppt_y"/>
                                          </p:val>
                                        </p:tav>
                                      </p:tavLst>
                                    </p:anim>
                                    <p:anim calcmode="lin" valueType="num">
                                      <p:cBhvr>
                                        <p:cTn id="61" dur="250" fill="hold"/>
                                        <p:tgtEl>
                                          <p:spTgt spid="23"/>
                                        </p:tgtEl>
                                        <p:attrNameLst>
                                          <p:attrName>ppt_w</p:attrName>
                                        </p:attrNameLst>
                                      </p:cBhvr>
                                      <p:tavLst>
                                        <p:tav tm="0">
                                          <p:val>
                                            <p:strVal val="#ppt_w"/>
                                          </p:val>
                                        </p:tav>
                                        <p:tav tm="100000">
                                          <p:val>
                                            <p:strVal val="#ppt_w"/>
                                          </p:val>
                                        </p:tav>
                                      </p:tavLst>
                                    </p:anim>
                                    <p:anim calcmode="lin" valueType="num">
                                      <p:cBhvr>
                                        <p:cTn id="62" dur="250" fill="hold"/>
                                        <p:tgtEl>
                                          <p:spTgt spid="23"/>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4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ppt_h/2"/>
                                          </p:val>
                                        </p:tav>
                                        <p:tav tm="100000">
                                          <p:val>
                                            <p:strVal val="#ppt_y"/>
                                          </p:val>
                                        </p:tav>
                                      </p:tavLst>
                                    </p:anim>
                                    <p:anim calcmode="lin" valueType="num">
                                      <p:cBhvr>
                                        <p:cTn id="82" dur="250" fill="hold"/>
                                        <p:tgtEl>
                                          <p:spTgt spid="25"/>
                                        </p:tgtEl>
                                        <p:attrNameLst>
                                          <p:attrName>ppt_w</p:attrName>
                                        </p:attrNameLst>
                                      </p:cBhvr>
                                      <p:tavLst>
                                        <p:tav tm="0">
                                          <p:val>
                                            <p:strVal val="#ppt_w"/>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1+#ppt_w/2"/>
                                          </p:val>
                                        </p:tav>
                                        <p:tav tm="100000">
                                          <p:val>
                                            <p:strVal val="#ppt_x"/>
                                          </p:val>
                                        </p:tav>
                                      </p:tavLst>
                                    </p:anim>
                                    <p:anim calcmode="lin" valueType="num">
                                      <p:cBhvr additive="base">
                                        <p:cTn id="94"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p:bldP spid="21" grpId="0"/>
      <p:bldP spid="22" grpId="0"/>
      <p:bldP spid="23" grpId="0"/>
      <p:bldP spid="24" grpId="0"/>
      <p:bldP spid="25" grpId="0"/>
      <p:bldP spid="5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sp>
        <p:nvSpPr>
          <p:cNvPr id="19" name="TextBox 15"/>
          <p:cNvSpPr txBox="1"/>
          <p:nvPr/>
        </p:nvSpPr>
        <p:spPr>
          <a:xfrm>
            <a:off x="4140200" y="3920490"/>
            <a:ext cx="604520" cy="52324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TextBox 16"/>
          <p:cNvSpPr txBox="1"/>
          <p:nvPr/>
        </p:nvSpPr>
        <p:spPr bwMode="auto">
          <a:xfrm>
            <a:off x="3914028" y="1562274"/>
            <a:ext cx="3546569" cy="2030095"/>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演示已从多个方面完整地介绍了本网上花卉销售系统的所有功能及其特点。通过介绍可以得知，本系统拥有丰富的功能模块，能让花卉销售的成本降低、客户流量增大，还能辅助商家分析销售数据，轻松管理用户和花卉商品。比起其他销售模式，本系统更符合当下的销售趋势，拥有非常良好的前景，是开设花卉销售可以优先考虑的一种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研究总结</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0" grpId="0"/>
      <p:bldP spid="5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691680" y="2715767"/>
            <a:ext cx="5760640" cy="646331"/>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演示</a:t>
            </a:r>
            <a:r>
              <a:rPr lang="zh-CN" altLang="en-US" sz="3600" dirty="0" smtClean="0">
                <a:ln w="6350">
                  <a:noFill/>
                </a:ln>
                <a:latin typeface="宋体" panose="02010600030101010101" pitchFamily="2" charset="-122"/>
                <a:ea typeface="宋体" panose="02010600030101010101" pitchFamily="2" charset="-122"/>
              </a:rPr>
              <a:t>完毕，欢迎指导</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en-US"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需求分析</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59280"/>
            <a:ext cx="6814820" cy="1768475"/>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现在互联网技术背景下，浏览器可以说是作为主流的计算机软件使用平台之一，小金山花卉销售网可以让用户足不出户在家购物，享受轻松，愉快，便捷的购物方式。卖家也可以及时更新自己的商品，按具体情况处理用户的订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这样一个系统，卖家不必为了开设花店而付出高昂的代价，也不用另外寻找人手看管店面，因为网上花卉系统可以代替前台来接收花卉订单，这样一个虚拟花店，比起实体店，店家在资金上的负担无疑有了巨大的缩减。不仅如此，因为卖家可以随时更新新商品信息的缘故，商品在曝光性上也不会输给客流量大的实体商铺，而且也不需要额外的人手去介绍，买家就能清楚的了解商品的特色。在成本、信息量和流量上，网上花卉销售系统比起实体店无疑有着巨大的优势</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技术选型</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65630"/>
            <a:ext cx="6814820" cy="51054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小金山花卉销售网站使用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语言，</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Spring boot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框架开发，运行与内置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Tomcat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服务器，使用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数据库，具体软件如下所示：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(1)操作系统：CentOS 7.4</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(2)关系型数据库：MySQL 5.7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(3)非关系数据库：Redis 3.2</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(4)容器引擎：Docker</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(5)消息队列中间件：RabbitMQ</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(6)开发工具：IntelliJ IDEA 2018.3.1</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(7)开发语言：Java</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(8)浏览器：Chrome</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(9)Web服务器：Spring boot内置 Tomcat</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实现模块</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46580"/>
            <a:ext cx="6814820" cy="300990"/>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通过分析该系统，进行可行性研究，总体设计等步骤，实现了大致以下几个功能：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用户登录</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商品浏览功能</a:t>
            </a:r>
            <a:r>
              <a:rPr sz="1050" dirty="0">
                <a:solidFill>
                  <a:schemeClr val="tx1">
                    <a:lumMod val="65000"/>
                    <a:lumOff val="35000"/>
                  </a:schemeClr>
                </a:solidFill>
                <a:latin typeface="微软雅黑" panose="020B0503020204020204" pitchFamily="34" charset="-122"/>
                <a:ea typeface="微软雅黑" panose="020B0503020204020204" pitchFamily="34" charset="-122"/>
              </a:rPr>
              <a:t>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购物车收藏功能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用户信息更改功能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订单功能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管理员查看系统概要功能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管理员管理各项数据功能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管理员修改信息功能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忘记密码功能</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58" y="2395796"/>
            <a:ext cx="1034415"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Web</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Core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Console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995686"/>
            <a:ext cx="2087674"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系统流程图</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0"/>
            <p:cNvSpPr>
              <a:spLocks noEditPoints="1"/>
            </p:cNvSpPr>
            <p:nvPr/>
          </p:nvSpPr>
          <p:spPr bwMode="auto">
            <a:xfrm>
              <a:off x="3043982" y="2262188"/>
              <a:ext cx="643052" cy="64472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Web</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629410" y="746125"/>
            <a:ext cx="6026116" cy="40212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Core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5" name="图片 4" descr="core处理"/>
          <p:cNvPicPr>
            <a:picLocks noChangeAspect="1"/>
          </p:cNvPicPr>
          <p:nvPr/>
        </p:nvPicPr>
        <p:blipFill>
          <a:blip r:embed="rId1"/>
          <a:stretch>
            <a:fillRect/>
          </a:stretch>
        </p:blipFill>
        <p:spPr>
          <a:xfrm>
            <a:off x="1658620" y="878205"/>
            <a:ext cx="6089015" cy="3757930"/>
          </a:xfrm>
          <a:prstGeom prst="rect">
            <a:avLst/>
          </a:prstGeom>
        </p:spPr>
      </p:pic>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3343</Words>
  <Application>WPS 演示</Application>
  <PresentationFormat>全屏显示(16:9)</PresentationFormat>
  <Paragraphs>425</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微软雅黑</vt:lpstr>
      <vt:lpstr>Impact</vt:lpstr>
      <vt:lpstr>Calibri</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王小明1397882501</cp:lastModifiedBy>
  <cp:revision>106</cp:revision>
  <dcterms:created xsi:type="dcterms:W3CDTF">2016-11-26T06:01:00Z</dcterms:created>
  <dcterms:modified xsi:type="dcterms:W3CDTF">2019-04-29T07:09:40Z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y fmtid="{D5CDD505-2E9C-101B-9397-08002B2CF9AE}" pid="3" name="KSORubyTemplateID">
    <vt:lpwstr>8</vt:lpwstr>
  </property>
</Properties>
</file>